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7" r:id="rId6"/>
    <p:sldId id="259" r:id="rId7"/>
    <p:sldId id="260" r:id="rId8"/>
    <p:sldId id="262" r:id="rId9"/>
    <p:sldId id="265" r:id="rId10"/>
    <p:sldId id="264" r:id="rId11"/>
    <p:sldId id="263" r:id="rId12"/>
    <p:sldId id="268" r:id="rId13"/>
    <p:sldId id="271" r:id="rId14"/>
    <p:sldId id="269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4" autoAdjust="0"/>
    <p:restoredTop sz="94660"/>
  </p:normalViewPr>
  <p:slideViewPr>
    <p:cSldViewPr snapToGrid="0">
      <p:cViewPr>
        <p:scale>
          <a:sx n="85" d="100"/>
          <a:sy n="85" d="100"/>
        </p:scale>
        <p:origin x="-192" y="-2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 cover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31, 2018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4944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 smtClean="0"/>
              <a:t>T</a:t>
            </a:r>
            <a:r>
              <a:rPr lang="en-US" dirty="0" smtClean="0"/>
              <a:t>urning image to features for accuracy assessment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589" y="911411"/>
            <a:ext cx="1117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 detected center pivot areas vary in area, need to summarize them into points and extrapolate the irrigated circle surrounding it.  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reduceToVectors</a:t>
            </a:r>
            <a:r>
              <a:rPr lang="en-US" dirty="0" smtClean="0"/>
              <a:t> is not feasible at scale of Brazil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Use edge detection method to figure out radius of individual center pivots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2883646" y="2360707"/>
            <a:ext cx="6967817" cy="3956423"/>
            <a:chOff x="1927411" y="2330824"/>
            <a:chExt cx="6967817" cy="39564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7411" y="2934807"/>
              <a:ext cx="6967817" cy="33524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541060" y="2330824"/>
              <a:ext cx="3632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Red = detected center pivot centroid</a:t>
              </a:r>
            </a:p>
            <a:p>
              <a:r>
                <a:rPr lang="en-US" dirty="0" smtClean="0"/>
                <a:t>Circles = reported center pivot</a:t>
              </a:r>
              <a:endParaRPr lang="en-US" dirty="0"/>
            </a:p>
          </p:txBody>
        </p:sp>
      </p:grpSp>
      <p:sp>
        <p:nvSpPr>
          <p:cNvPr id="8" name="Rectangle 7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452472" y="6275293"/>
            <a:ext cx="44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probably a badly chosen EVI observation 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32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8F96F7D-6FE2-49A9-879E-6688B54DF401}"/>
              </a:ext>
            </a:extLst>
          </p:cNvPr>
          <p:cNvSpPr txBox="1"/>
          <p:nvPr/>
        </p:nvSpPr>
        <p:spPr>
          <a:xfrm>
            <a:off x="-1" y="76359"/>
            <a:ext cx="81130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 smtClean="0"/>
              <a:t>Set </a:t>
            </a:r>
            <a:r>
              <a:rPr lang="en-US" dirty="0"/>
              <a:t>up accuracy </a:t>
            </a:r>
            <a:r>
              <a:rPr lang="en-US" dirty="0" smtClean="0"/>
              <a:t>assessment/method tuning</a:t>
            </a:r>
            <a:endParaRPr lang="en-US" dirty="0"/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Randomly select 10 center pivot locations in 2014</a:t>
            </a:r>
          </a:p>
          <a:p>
            <a:pPr marL="342900" indent="-342900">
              <a:buAutoNum type="arabicPeriod"/>
            </a:pPr>
            <a:r>
              <a:rPr lang="en-US" dirty="0"/>
              <a:t>Take 150km2 polygon around the randomly selected center pivot</a:t>
            </a:r>
          </a:p>
          <a:p>
            <a:pPr marL="342900" indent="-342900">
              <a:buAutoNum type="arabicPeriod"/>
            </a:pPr>
            <a:r>
              <a:rPr lang="en-US" dirty="0"/>
              <a:t>Do </a:t>
            </a:r>
            <a:r>
              <a:rPr lang="en-US" dirty="0" err="1"/>
              <a:t>reduceToVector</a:t>
            </a:r>
            <a:r>
              <a:rPr lang="en-US" dirty="0"/>
              <a:t>, clean up neighbors within 100m (computationally intensive!)</a:t>
            </a:r>
          </a:p>
          <a:p>
            <a:pPr marL="342900" indent="-342900">
              <a:buAutoNum type="arabicPeriod"/>
            </a:pPr>
            <a:r>
              <a:rPr lang="en-US" dirty="0"/>
              <a:t>Check overlap/nonoverlap of centroids with reported 2014 center pivot </a:t>
            </a:r>
            <a:r>
              <a:rPr lang="en-US" dirty="0" smtClean="0"/>
              <a:t>depending on</a:t>
            </a:r>
            <a:r>
              <a:rPr lang="en-US" dirty="0"/>
              <a:t>:</a:t>
            </a:r>
          </a:p>
          <a:p>
            <a:pPr marL="800100" lvl="1" indent="-342900">
              <a:buAutoNum type="arabicPeriod"/>
            </a:pPr>
            <a:r>
              <a:rPr lang="en-US" dirty="0"/>
              <a:t>Kernel size(s)</a:t>
            </a:r>
          </a:p>
          <a:p>
            <a:pPr marL="800100" lvl="1" indent="-342900">
              <a:buAutoNum type="arabicPeriod"/>
            </a:pPr>
            <a:r>
              <a:rPr lang="en-US" dirty="0"/>
              <a:t>Landsat 8 day vs 32 day</a:t>
            </a:r>
          </a:p>
          <a:p>
            <a:pPr marL="800100" lvl="1" indent="-342900">
              <a:buAutoNum type="arabicPeriod"/>
            </a:pPr>
            <a:r>
              <a:rPr lang="en-US" dirty="0"/>
              <a:t>Date of Landsat image</a:t>
            </a:r>
          </a:p>
          <a:p>
            <a:pPr marL="800100" lvl="1" indent="-342900">
              <a:buAutoNum type="arabicPeriod"/>
            </a:pPr>
            <a:r>
              <a:rPr lang="en-US" dirty="0"/>
              <a:t>Landsat image edge cleaning method</a:t>
            </a:r>
          </a:p>
          <a:p>
            <a:pPr marL="800100" lvl="1" indent="-342900">
              <a:buAutoNum type="arabicPeriod"/>
            </a:pPr>
            <a:r>
              <a:rPr lang="en-US" dirty="0"/>
              <a:t>Location in Brazil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E34E5D15-8EA3-49F5-95CC-BEDB07A13943}"/>
              </a:ext>
            </a:extLst>
          </p:cNvPr>
          <p:cNvGrpSpPr/>
          <p:nvPr/>
        </p:nvGrpSpPr>
        <p:grpSpPr>
          <a:xfrm>
            <a:off x="8418696" y="317540"/>
            <a:ext cx="3645243" cy="3719385"/>
            <a:chOff x="8179637" y="332481"/>
            <a:chExt cx="3645243" cy="3719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xmlns="" id="{0D4FCB35-E735-4B3D-8B6E-F3C26EBD7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824" t="24144" r="38277" b="21622"/>
            <a:stretch/>
          </p:blipFill>
          <p:spPr>
            <a:xfrm>
              <a:off x="8179637" y="332481"/>
              <a:ext cx="3645243" cy="37193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340147B5-D867-44C6-B50D-053D7D14EC4A}"/>
                </a:ext>
              </a:extLst>
            </p:cNvPr>
            <p:cNvSpPr txBox="1"/>
            <p:nvPr/>
          </p:nvSpPr>
          <p:spPr>
            <a:xfrm>
              <a:off x="8179637" y="332481"/>
              <a:ext cx="2717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2014 reported center pivot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7027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12" y="119529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Center pivot detection 2: classifier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000" y="776941"/>
            <a:ext cx="1147482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(Zhang et al, 2018) neural networks for detecting center pivots (in NE Colorado) – called them CPIS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Clip Landsat RGB bands on July 19, 2011 using center pivot polygons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Chose ‘representative’ CPIS with different internal shapes and colors (visually identified). All CPIS had similar sizes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Manually marked centroid of each CPIS (centroid = 0, other pixels = 0)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Trained with 300 CPIS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inputs to classifier are images 34 x 34 pixels in size (of CPIS and non-CPIS), normalized for color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Trained on </a:t>
            </a:r>
            <a:r>
              <a:rPr lang="en-US" u="sng" dirty="0" smtClean="0"/>
              <a:t>clusters</a:t>
            </a:r>
            <a:r>
              <a:rPr lang="en-US" dirty="0" smtClean="0"/>
              <a:t> of pixels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classifier gives detected CPIS but not centroids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Variance-based approach for locating the center of CPIS – assume centroid has lowest variance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77" y="3816010"/>
            <a:ext cx="3893670" cy="2519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236" y="3819319"/>
            <a:ext cx="3361766" cy="21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12" y="119529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Center pivot detection 2: classifier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295" y="2749176"/>
            <a:ext cx="10636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Challenges: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Center pivot timing cycle varies significantly more than (Zhang et al, 2018)’s CPIS in Colorado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Depending on the field, there might be no difference between the center pivot and surrounding </a:t>
            </a:r>
            <a:r>
              <a:rPr lang="en-US" dirty="0" err="1" smtClean="0"/>
              <a:t>rainfed</a:t>
            </a:r>
            <a:r>
              <a:rPr lang="en-US" dirty="0" smtClean="0"/>
              <a:t> areas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Unsure whether GEE has ability to train on entire images (rather than band values for individual pixels)…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4000" y="911412"/>
            <a:ext cx="10847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Method:</a:t>
            </a:r>
          </a:p>
          <a:p>
            <a:pPr marL="342900" indent="-342900">
              <a:buAutoNum type="arabicPeriod"/>
            </a:pPr>
            <a:r>
              <a:rPr lang="en-US" dirty="0" smtClean="0"/>
              <a:t>Training data: Landsat RGB or Landsat EVI over one year, clipped to the full extend of each CPIS</a:t>
            </a:r>
          </a:p>
          <a:p>
            <a:pPr marL="342900" indent="-342900">
              <a:buAutoNum type="arabicPeriod"/>
            </a:pPr>
            <a:r>
              <a:rPr lang="en-US" dirty="0" smtClean="0"/>
              <a:t>Train classifiers already available in GEE (not neural network)</a:t>
            </a:r>
          </a:p>
          <a:p>
            <a:pPr marL="342900" indent="-342900">
              <a:buAutoNum type="arabicPeriod"/>
            </a:pPr>
            <a:r>
              <a:rPr lang="en-US" dirty="0" smtClean="0"/>
              <a:t>Classify individual pixels as CPIS </a:t>
            </a:r>
            <a:r>
              <a:rPr lang="en-US" dirty="0" err="1" smtClean="0"/>
              <a:t>vs</a:t>
            </a:r>
            <a:r>
              <a:rPr lang="en-US" dirty="0" smtClean="0"/>
              <a:t> non-CPIS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882" y="4691529"/>
            <a:ext cx="5250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Advantages: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 theory, can give the actual radius of center pivot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Can simultaneously consider the whole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52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12" y="119529"/>
            <a:ext cx="57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Center pivot detection 3: classifier + edge detection combo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3411" y="1240118"/>
            <a:ext cx="10428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Since edge detection seems to overestimate the presence of CPIS, if classifier and edge detection both indicate a pixel is CPIS, then it’s CPIS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Use the results of the edge detector image (especially on multiple days) as further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02620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353" y="2390588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Next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059" y="597647"/>
            <a:ext cx="80383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Next: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Choose center pivot detection method + produce center pivot mask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Method for taking centroid pixels and turning them into polygons of CPIS, or come up with accuracy metric that doesn’t require polygons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Plan for which images to download from Planet Labs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Temporal resolution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Location (sampled by soy area)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Cloud and view angle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QuickBird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Planet Scope satellite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Plan for calibrating Planet </a:t>
            </a:r>
            <a:r>
              <a:rPr lang="en-US" dirty="0"/>
              <a:t>L</a:t>
            </a:r>
            <a:r>
              <a:rPr lang="en-US" dirty="0" smtClean="0"/>
              <a:t>abs imagery to other satellite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69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0235" y="2599765"/>
            <a:ext cx="439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Land Cover Classification (for soy)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882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EC2D43A-0029-4639-B070-D7C77A5DE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55"/>
          <a:stretch/>
        </p:blipFill>
        <p:spPr>
          <a:xfrm>
            <a:off x="1075038" y="2653401"/>
            <a:ext cx="10041924" cy="4086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F245A63-AD7E-4FFA-A264-A7AA574D63CC}"/>
              </a:ext>
            </a:extLst>
          </p:cNvPr>
          <p:cNvSpPr txBox="1"/>
          <p:nvPr/>
        </p:nvSpPr>
        <p:spPr>
          <a:xfrm>
            <a:off x="189470" y="0"/>
            <a:ext cx="11813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GEE file: </a:t>
            </a:r>
            <a:r>
              <a:rPr lang="en-US" sz="1600" dirty="0" err="1"/>
              <a:t>LandCover</a:t>
            </a:r>
            <a:r>
              <a:rPr lang="en-US" sz="1600" dirty="0"/>
              <a:t>/Soy Classification Masking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a small section of code to explore specifics of </a:t>
            </a:r>
            <a:r>
              <a:rPr lang="en-US" sz="1600" dirty="0" err="1"/>
              <a:t>connectedPixelCount</a:t>
            </a:r>
            <a:r>
              <a:rPr lang="en-US" sz="1600" dirty="0"/>
              <a:t>. Red is DC, blue is SC, underlying layer is the ‘count’ from </a:t>
            </a:r>
            <a:r>
              <a:rPr lang="en-US" sz="1600" dirty="0" err="1"/>
              <a:t>connectedPixelCount</a:t>
            </a:r>
            <a:r>
              <a:rPr lang="en-US" sz="1600" dirty="0"/>
              <a:t>, the areas that are not covered by red or blue are class 2 (other </a:t>
            </a:r>
            <a:r>
              <a:rPr lang="en-US" sz="1600" dirty="0" err="1"/>
              <a:t>agri</a:t>
            </a:r>
            <a:r>
              <a:rPr lang="en-US" sz="16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4-connected only. The ‘connection’ is not only for adjacent pixels. So if a ‘red’ pixel is sticking out by itself but it’s connected to a large chunk of ‘red’ pixels, its connected pixels will still be high.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values of the pixels should be integers. If they’re integers, don’t need to separately mask out DC vs SC; the connected pixels will automatically count only SC or only DC.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pixels look like they’re only partially masked, it’s probably because they’re masked with a different map. The result of exporting an image should produce whole pixels, though the exact location of the pixels might be mismatched.</a:t>
            </a:r>
          </a:p>
        </p:txBody>
      </p:sp>
    </p:spTree>
    <p:extLst>
      <p:ext uri="{BB962C8B-B14F-4D97-AF65-F5344CB8AC3E}">
        <p14:creationId xmlns:p14="http://schemas.microsoft.com/office/powerpoint/2010/main" val="328446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324" y="198893"/>
            <a:ext cx="112902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Validation with commercial </a:t>
            </a:r>
            <a:r>
              <a:rPr lang="en-US" dirty="0"/>
              <a:t>high resolution satellite imagery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Requested quote from Satellite Imaging Corp (</a:t>
            </a:r>
            <a:r>
              <a:rPr lang="en-US" dirty="0" err="1"/>
              <a:t>QuickBird</a:t>
            </a:r>
            <a:r>
              <a:rPr lang="en-US" dirty="0"/>
              <a:t>) – but was directed to </a:t>
            </a:r>
            <a:r>
              <a:rPr lang="en-US" dirty="0" err="1"/>
              <a:t>PlanetLabs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Images searchable on </a:t>
            </a:r>
            <a:r>
              <a:rPr lang="en-US" dirty="0" err="1" smtClean="0"/>
              <a:t>LandInfo</a:t>
            </a:r>
            <a:r>
              <a:rPr lang="en-US" dirty="0"/>
              <a:t>: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GeoEye</a:t>
            </a:r>
            <a:r>
              <a:rPr lang="en-US" dirty="0"/>
              <a:t>-1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WorldView-1, to -4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IKONOS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SPOT 1- 7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RapidEye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PlanetScope</a:t>
            </a:r>
            <a:r>
              <a:rPr lang="en-US" dirty="0"/>
              <a:t>/</a:t>
            </a:r>
            <a:r>
              <a:rPr lang="en-US" dirty="0" smtClean="0"/>
              <a:t>Dove (Planet Labs)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QuickBird</a:t>
            </a:r>
            <a:r>
              <a:rPr lang="en-US" dirty="0"/>
              <a:t> (Planet Labs</a:t>
            </a:r>
            <a:r>
              <a:rPr lang="en-US" dirty="0" smtClean="0"/>
              <a:t>)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Planet Labs </a:t>
            </a:r>
            <a:r>
              <a:rPr lang="en-US" dirty="0" smtClean="0"/>
              <a:t>satellites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PlanetScope</a:t>
            </a:r>
            <a:r>
              <a:rPr lang="en-US" dirty="0" smtClean="0"/>
              <a:t> </a:t>
            </a:r>
            <a:r>
              <a:rPr lang="en-US" dirty="0"/>
              <a:t>(Planet </a:t>
            </a:r>
            <a:r>
              <a:rPr lang="en-US" dirty="0" smtClean="0"/>
              <a:t>Labs, 3m)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QuickBird</a:t>
            </a:r>
            <a:r>
              <a:rPr lang="en-US" dirty="0"/>
              <a:t> (Planet </a:t>
            </a:r>
            <a:r>
              <a:rPr lang="en-US" dirty="0" smtClean="0"/>
              <a:t>Labs, 5m) – requested </a:t>
            </a:r>
            <a:r>
              <a:rPr lang="en-US" dirty="0" err="1" smtClean="0"/>
              <a:t>QuickBird</a:t>
            </a:r>
            <a:r>
              <a:rPr lang="en-US" dirty="0" smtClean="0"/>
              <a:t> quote from Satellite Imaging Corp, redirected to </a:t>
            </a:r>
            <a:r>
              <a:rPr lang="en-US" dirty="0" err="1" smtClean="0"/>
              <a:t>PlanetLabs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3883" y="436089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Prices: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SPOT 6: $</a:t>
            </a:r>
            <a:r>
              <a:rPr lang="en-US" dirty="0"/>
              <a:t>2.38/km2 with a minimum order of 100km2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RapidEye</a:t>
            </a:r>
            <a:r>
              <a:rPr lang="en-US" dirty="0" smtClean="0"/>
              <a:t>: $1.28/km2 wit minimum order of $5,000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WorldView2: </a:t>
            </a:r>
            <a:r>
              <a:rPr lang="en-US" dirty="0"/>
              <a:t>$12.25/km2</a:t>
            </a:r>
          </a:p>
        </p:txBody>
      </p:sp>
    </p:spTree>
    <p:extLst>
      <p:ext uri="{BB962C8B-B14F-4D97-AF65-F5344CB8AC3E}">
        <p14:creationId xmlns:p14="http://schemas.microsoft.com/office/powerpoint/2010/main" val="124719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6235" y="2599765"/>
            <a:ext cx="5050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Land Cover Classification (center pivot)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414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9962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</a:t>
            </a:r>
            <a:r>
              <a:rPr lang="en-US" dirty="0" smtClean="0"/>
              <a:t>detection 1: Edge detection method</a:t>
            </a:r>
          </a:p>
          <a:p>
            <a:r>
              <a:rPr lang="en-US" dirty="0"/>
              <a:t>C</a:t>
            </a:r>
            <a:r>
              <a:rPr lang="en-US" dirty="0" smtClean="0"/>
              <a:t>hallenges in applying to Brazil</a:t>
            </a:r>
            <a:endParaRPr lang="en-US" dirty="0"/>
          </a:p>
          <a:p>
            <a:endParaRPr lang="en-US" dirty="0"/>
          </a:p>
          <a:p>
            <a:r>
              <a:rPr lang="en-US" dirty="0"/>
              <a:t>Method is based on edge detection. Red = </a:t>
            </a:r>
            <a:r>
              <a:rPr lang="en-US" dirty="0" smtClean="0"/>
              <a:t>center pivot’</a:t>
            </a:r>
            <a:r>
              <a:rPr lang="en-US" dirty="0" smtClean="0"/>
              <a:t>s centroid</a:t>
            </a:r>
            <a:r>
              <a:rPr lang="en-US" dirty="0" smtClean="0"/>
              <a:t>. </a:t>
            </a:r>
            <a:r>
              <a:rPr lang="en-US" dirty="0"/>
              <a:t>Black circles = 2014 center pivot data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1773" y="162900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Kansas, using Landsat 8 day EVI in April 2013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7" y="2027116"/>
            <a:ext cx="5118173" cy="2742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88" y="2008157"/>
            <a:ext cx="5261567" cy="2673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0177" y="1629739"/>
            <a:ext cx="49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Mato</a:t>
            </a:r>
            <a:r>
              <a:rPr lang="en-US" dirty="0"/>
              <a:t> </a:t>
            </a:r>
            <a:r>
              <a:rPr lang="en-US" dirty="0" err="1"/>
              <a:t>Grosso</a:t>
            </a:r>
            <a:r>
              <a:rPr lang="en-US" dirty="0"/>
              <a:t>, using Landsat 8 day EVI in April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245" y="4798572"/>
            <a:ext cx="116755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Observations: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Mato</a:t>
            </a:r>
            <a:r>
              <a:rPr lang="en-US" sz="1600" dirty="0"/>
              <a:t> </a:t>
            </a:r>
            <a:r>
              <a:rPr lang="en-US" sz="1600" dirty="0" err="1"/>
              <a:t>Grosso’s</a:t>
            </a:r>
            <a:r>
              <a:rPr lang="en-US" sz="1600" dirty="0"/>
              <a:t> center pivot timing varies dramatically across short spans (i.e. some center pivot is yellow while others are green) – maybe need Landsat images at different times of year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Irregularly spaced center pivot and heterogeneous natural vegetation make it hard to pinpoint actual center pivot (problem for edge detection)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As-is, natural vegetation is very often misclassified as center pivot because of the edges.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Size of center pivots is very uniform in Kansas but more varied in Mato Grosso, is a problem for creating a single kernel size in edge detection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0687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477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 smtClean="0"/>
              <a:t>S</a:t>
            </a:r>
            <a:r>
              <a:rPr lang="en-US" dirty="0" smtClean="0"/>
              <a:t>ensitivity </a:t>
            </a:r>
            <a:r>
              <a:rPr lang="en-US" dirty="0"/>
              <a:t>to size of </a:t>
            </a:r>
            <a:r>
              <a:rPr lang="en-US" dirty="0" smtClean="0"/>
              <a:t>kernel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78058" y="3500584"/>
            <a:ext cx="5085853" cy="3092992"/>
            <a:chOff x="278058" y="3500584"/>
            <a:chExt cx="5085853" cy="30929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058" y="3500584"/>
              <a:ext cx="5085853" cy="30929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9844" y="3621686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Kernel size = 300m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8062" y="1182943"/>
            <a:ext cx="5082675" cy="2305300"/>
            <a:chOff x="288062" y="1182943"/>
            <a:chExt cx="5082675" cy="2305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62" y="1182943"/>
              <a:ext cx="5082675" cy="23053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3753" y="1214777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Kernel size = 500m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50527" y="57074"/>
            <a:ext cx="6294615" cy="3502545"/>
            <a:chOff x="5650527" y="328185"/>
            <a:chExt cx="6294615" cy="3502545"/>
          </a:xfrm>
        </p:grpSpPr>
        <p:grpSp>
          <p:nvGrpSpPr>
            <p:cNvPr id="12" name="Group 11"/>
            <p:cNvGrpSpPr/>
            <p:nvPr/>
          </p:nvGrpSpPr>
          <p:grpSpPr>
            <a:xfrm>
              <a:off x="5650527" y="1187358"/>
              <a:ext cx="4717579" cy="2643372"/>
              <a:chOff x="5650527" y="1187358"/>
              <a:chExt cx="4717579" cy="264337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5079" y="1187358"/>
                <a:ext cx="4663027" cy="264337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650527" y="1215514"/>
                <a:ext cx="1945214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 size = 700m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7948435" y="328185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Radius = 780m</a:t>
              </a:r>
            </a:p>
          </p:txBody>
        </p:sp>
        <p:cxnSp>
          <p:nvCxnSpPr>
            <p:cNvPr id="15" name="Straight Arrow Connector 14"/>
            <p:cNvCxnSpPr>
              <a:stCxn id="13" idx="2"/>
            </p:cNvCxnSpPr>
            <p:nvPr/>
          </p:nvCxnSpPr>
          <p:spPr>
            <a:xfrm flipH="1">
              <a:off x="8419347" y="697517"/>
              <a:ext cx="309635" cy="729375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1" idx="0"/>
            </p:cNvCxnSpPr>
            <p:nvPr/>
          </p:nvCxnSpPr>
          <p:spPr>
            <a:xfrm flipH="1" flipV="1">
              <a:off x="9646575" y="2126070"/>
              <a:ext cx="1518020" cy="452046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384048" y="2578116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Radius = 350m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11299" y="3579975"/>
            <a:ext cx="4967295" cy="3009083"/>
            <a:chOff x="6269065" y="3681381"/>
            <a:chExt cx="4967295" cy="30090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870" y="3681381"/>
              <a:ext cx="4674490" cy="279091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 rot="16200000">
              <a:off x="6079056" y="4908509"/>
              <a:ext cx="74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62924" y="6321132"/>
              <a:ext cx="235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Center pivot radius [m]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656272" y="4869120"/>
            <a:ext cx="1411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Min: 5m</a:t>
            </a:r>
          </a:p>
          <a:p>
            <a:r>
              <a:rPr lang="en-US" dirty="0"/>
              <a:t>Max: 1300 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951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621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 smtClean="0"/>
              <a:t>Edges </a:t>
            </a:r>
            <a:r>
              <a:rPr lang="en-US" dirty="0"/>
              <a:t>of Landsat images are </a:t>
            </a:r>
            <a:r>
              <a:rPr lang="en-US" dirty="0" smtClean="0"/>
              <a:t>incorrectly detected as center pivot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43733" y="1062923"/>
            <a:ext cx="6539327" cy="3136005"/>
            <a:chOff x="3008086" y="3543158"/>
            <a:chExt cx="6539327" cy="3136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482478F1-43D3-4063-8818-18D61ECAC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857" t="32857" r="37947" b="20000"/>
            <a:stretch/>
          </p:blipFill>
          <p:spPr>
            <a:xfrm>
              <a:off x="3008086" y="4403292"/>
              <a:ext cx="2460386" cy="22346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7892E087-7884-463E-BF64-C5C07C0C13C8}"/>
                </a:ext>
              </a:extLst>
            </p:cNvPr>
            <p:cNvSpPr/>
            <p:nvPr/>
          </p:nvSpPr>
          <p:spPr>
            <a:xfrm>
              <a:off x="3807976" y="4078784"/>
              <a:ext cx="1780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 day composite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704544" y="3914430"/>
              <a:ext cx="3842869" cy="2764733"/>
              <a:chOff x="4404660" y="2584666"/>
              <a:chExt cx="3842869" cy="27647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xmlns="" id="{65B3D076-02BD-4555-95A4-6FB83C1906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033" t="20180" r="22263" b="6667"/>
              <a:stretch/>
            </p:blipFill>
            <p:spPr>
              <a:xfrm>
                <a:off x="4404660" y="3013763"/>
                <a:ext cx="3842869" cy="233563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xmlns="" id="{32EA0FE7-E41E-4675-B6E3-33E030BF44E7}"/>
                  </a:ext>
                </a:extLst>
              </p:cNvPr>
              <p:cNvSpPr/>
              <p:nvPr/>
            </p:nvSpPr>
            <p:spPr>
              <a:xfrm>
                <a:off x="5280535" y="2584666"/>
                <a:ext cx="1835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32 day composite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4052541" y="3543158"/>
              <a:ext cx="3698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Red = detected center of center pivot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51529" y="4826924"/>
            <a:ext cx="7634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solve: </a:t>
            </a:r>
          </a:p>
          <a:p>
            <a:pPr marL="342900" indent="-342900">
              <a:buAutoNum type="arabicPeriod"/>
            </a:pPr>
            <a:r>
              <a:rPr lang="en-US" dirty="0"/>
              <a:t>Turn Landsat EVI into image of 0 (for no data/water) and 10 (for EVI &gt; 0)</a:t>
            </a:r>
          </a:p>
          <a:p>
            <a:pPr marL="342900" indent="-342900">
              <a:buAutoNum type="arabicPeriod"/>
            </a:pPr>
            <a:r>
              <a:rPr lang="en-US" dirty="0"/>
              <a:t>Use Canny edge detection on modified Landsat EVI image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5710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735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 smtClean="0"/>
              <a:t>E</a:t>
            </a:r>
            <a:r>
              <a:rPr lang="en-US" dirty="0" smtClean="0"/>
              <a:t>dges </a:t>
            </a:r>
            <a:r>
              <a:rPr lang="en-US" dirty="0"/>
              <a:t>of Landsat images are </a:t>
            </a:r>
            <a:r>
              <a:rPr lang="en-US" dirty="0" smtClean="0"/>
              <a:t>incorrectly detected as center pivot (continued)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150473"/>
            <a:ext cx="3675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Purple = edges detected by Canny algorithm </a:t>
            </a:r>
            <a:r>
              <a:rPr lang="en-US" sz="1600" dirty="0"/>
              <a:t>(</a:t>
            </a:r>
            <a:r>
              <a:rPr lang="en-US" sz="1600" dirty="0" smtClean="0"/>
              <a:t>Landsat image edges and water body edges)</a:t>
            </a:r>
            <a:endParaRPr lang="en-US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646"/>
            <a:ext cx="3344298" cy="39855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66" y="2091865"/>
            <a:ext cx="3388412" cy="39891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8872" y="1153461"/>
            <a:ext cx="340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Black = mask for incorrectly detected center pivot (result of a convolution with circular kernel radius = 2000m)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8706" y="1015999"/>
            <a:ext cx="37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Detected center pivot before masking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08470" y="3884705"/>
            <a:ext cx="355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Detected center pivot after masking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623" y="1434352"/>
            <a:ext cx="3805224" cy="2162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61" y="4243295"/>
            <a:ext cx="3784045" cy="223669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3660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1254</Words>
  <Application>Microsoft Macintosh PowerPoint</Application>
  <PresentationFormat>Custom</PresentationFormat>
  <Paragraphs>128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Land cover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Ming Zhang</cp:lastModifiedBy>
  <cp:revision>65</cp:revision>
  <dcterms:created xsi:type="dcterms:W3CDTF">2019-01-21T19:25:17Z</dcterms:created>
  <dcterms:modified xsi:type="dcterms:W3CDTF">2019-01-25T00:43:25Z</dcterms:modified>
</cp:coreProperties>
</file>